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5014" y="158779"/>
            <a:ext cx="81579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858" y="195675"/>
            <a:ext cx="487628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6666" y="1882581"/>
            <a:ext cx="7474667" cy="207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165" y="3450475"/>
            <a:ext cx="13236575" cy="143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250" b="0" spc="780" dirty="0">
                <a:solidFill>
                  <a:srgbClr val="FFFFFF"/>
                </a:solidFill>
                <a:latin typeface="Verdana"/>
                <a:cs typeface="Verdana"/>
              </a:rPr>
              <a:t>AppliedData</a:t>
            </a:r>
            <a:r>
              <a:rPr sz="9250" b="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50" b="0" spc="805" dirty="0">
                <a:solidFill>
                  <a:srgbClr val="FFFFFF"/>
                </a:solidFill>
                <a:latin typeface="Verdana"/>
                <a:cs typeface="Verdana"/>
              </a:rPr>
              <a:t>Sience</a:t>
            </a:r>
            <a:endParaRPr sz="9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3684" y="7614925"/>
            <a:ext cx="10055860" cy="13849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05"/>
              </a:spcBef>
            </a:pPr>
            <a:r>
              <a:rPr sz="3150" b="1" spc="340" dirty="0">
                <a:solidFill>
                  <a:srgbClr val="FFFFFF"/>
                </a:solidFill>
                <a:latin typeface="Trebuchet MS"/>
                <a:cs typeface="Trebuchet MS"/>
              </a:rPr>
              <a:t>VIDYAA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60" dirty="0">
                <a:solidFill>
                  <a:srgbClr val="FFFFFF"/>
                </a:solidFill>
                <a:latin typeface="Trebuchet MS"/>
                <a:cs typeface="Trebuchet MS"/>
              </a:rPr>
              <a:t>VIKAS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28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3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150" b="1" spc="-9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4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3150">
              <a:latin typeface="Trebuchet MS"/>
              <a:cs typeface="Trebuchet MS"/>
            </a:endParaRPr>
          </a:p>
          <a:p>
            <a:pPr marL="1539240">
              <a:lnSpc>
                <a:spcPts val="3390"/>
              </a:lnSpc>
            </a:pPr>
            <a:r>
              <a:rPr lang="en-US" sz="3150" b="1" spc="819" smtClean="0">
                <a:solidFill>
                  <a:srgbClr val="FFFFFF"/>
                </a:solidFill>
                <a:latin typeface="Trebuchet MS"/>
                <a:cs typeface="Trebuchet MS"/>
              </a:rPr>
              <a:t>N.DHARANIDHARAN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5014" y="158779"/>
            <a:ext cx="56483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FFFFFF"/>
                </a:solidFill>
                <a:latin typeface="Verdana"/>
                <a:cs typeface="Verdana"/>
              </a:rPr>
              <a:t>VISUALIZATION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2669132"/>
            <a:ext cx="173126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4900" spc="-155" dirty="0">
                <a:solidFill>
                  <a:srgbClr val="FFFFFF"/>
                </a:solidFill>
                <a:latin typeface="Verdana"/>
                <a:cs typeface="Verdana"/>
              </a:rPr>
              <a:t>Utilize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4" dirty="0">
                <a:solidFill>
                  <a:srgbClr val="FFFFFF"/>
                </a:solidFill>
                <a:latin typeface="Verdana"/>
                <a:cs typeface="Verdana"/>
              </a:rPr>
              <a:t>bar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85" dirty="0">
                <a:solidFill>
                  <a:srgbClr val="FFFFFF"/>
                </a:solidFill>
                <a:latin typeface="Verdana"/>
                <a:cs typeface="Verdana"/>
              </a:rPr>
              <a:t>visualizations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4900" spc="-1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analysis </a:t>
            </a:r>
            <a:r>
              <a:rPr sz="4900" spc="-19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results. </a:t>
            </a:r>
            <a:r>
              <a:rPr sz="4900" spc="-220" dirty="0">
                <a:solidFill>
                  <a:srgbClr val="FFFFFF"/>
                </a:solidFill>
                <a:latin typeface="Verdana"/>
                <a:cs typeface="Verdana"/>
              </a:rPr>
              <a:t>Bar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 </a:t>
            </a:r>
            <a:r>
              <a:rPr sz="4900" spc="-8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4900" spc="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helpful </a:t>
            </a:r>
            <a:r>
              <a:rPr sz="4900" spc="-1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5079" y="2359677"/>
            <a:ext cx="16245205" cy="2503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6625"/>
              </a:lnSpc>
              <a:spcBef>
                <a:spcPts val="130"/>
              </a:spcBef>
            </a:pPr>
            <a:r>
              <a:rPr sz="5850" b="1" spc="-50" dirty="0">
                <a:solidFill>
                  <a:srgbClr val="FFFFFF"/>
                </a:solidFill>
                <a:latin typeface="Arial"/>
                <a:cs typeface="Arial"/>
              </a:rPr>
              <a:t>FINE-TUNE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ADJUSTING</a:t>
            </a:r>
            <a:endParaRPr sz="5850">
              <a:latin typeface="Arial"/>
              <a:cs typeface="Arial"/>
            </a:endParaRPr>
          </a:p>
          <a:p>
            <a:pPr marL="12700" marR="5080" algn="ctr">
              <a:lnSpc>
                <a:spcPts val="6230"/>
              </a:lnSpc>
              <a:spcBef>
                <a:spcPts val="470"/>
              </a:spcBef>
            </a:pP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60" dirty="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sz="5850" b="1" spc="-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14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5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Optimization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0"/>
            <a:ext cx="16725265" cy="6398895"/>
          </a:xfrm>
          <a:prstGeom prst="rect">
            <a:avLst/>
          </a:prstGeom>
        </p:spPr>
        <p:txBody>
          <a:bodyPr vert="horz" wrap="square" lIns="0" tIns="539750" rIns="0" bIns="0" rtlCol="0">
            <a:spAutoFit/>
          </a:bodyPr>
          <a:lstStyle/>
          <a:p>
            <a:pPr marL="1588135" algn="ctr">
              <a:lnSpc>
                <a:spcPct val="100000"/>
              </a:lnSpc>
              <a:spcBef>
                <a:spcPts val="4250"/>
              </a:spcBef>
            </a:pPr>
            <a:r>
              <a:rPr sz="6200" b="1" spc="175" dirty="0">
                <a:latin typeface="Arial"/>
                <a:cs typeface="Arial"/>
              </a:rPr>
              <a:t>Deploymen</a:t>
            </a:r>
            <a:endParaRPr sz="6200">
              <a:latin typeface="Arial"/>
              <a:cs typeface="Arial"/>
            </a:endParaRPr>
          </a:p>
          <a:p>
            <a:pPr marL="12700" marR="5080" algn="just">
              <a:lnSpc>
                <a:spcPts val="6750"/>
              </a:lnSpc>
              <a:spcBef>
                <a:spcPts val="4950"/>
              </a:spcBef>
            </a:pPr>
            <a:r>
              <a:rPr sz="6200" b="1" spc="-6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6200" b="1" spc="-8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-4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-3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8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49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16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DEPLOYING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8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6200" b="1" spc="-45" dirty="0">
                <a:solidFill>
                  <a:srgbClr val="FFFFFF"/>
                </a:solidFill>
                <a:latin typeface="Arial"/>
                <a:cs typeface="Arial"/>
              </a:rPr>
              <a:t>TOOL </a:t>
            </a:r>
            <a:r>
              <a:rPr sz="6200" b="1" spc="-14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INVESTORS.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95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INVOLVE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85" dirty="0">
                <a:solidFill>
                  <a:srgbClr val="FFFFFF"/>
                </a:solidFill>
                <a:latin typeface="Arial"/>
                <a:cs typeface="Arial"/>
              </a:rPr>
              <a:t>USER-</a:t>
            </a:r>
            <a:endParaRPr sz="6200">
              <a:latin typeface="Arial"/>
              <a:cs typeface="Arial"/>
            </a:endParaRPr>
          </a:p>
          <a:p>
            <a:pPr marL="12700" marR="347345" algn="just">
              <a:lnSpc>
                <a:spcPts val="6750"/>
              </a:lnSpc>
            </a:pP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FRIENDLY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25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INTEGRATING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0" dirty="0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838" y="158782"/>
            <a:ext cx="54673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135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65" dirty="0">
                <a:solidFill>
                  <a:srgbClr val="FFBD58"/>
                </a:solidFill>
                <a:latin typeface="Verdana"/>
                <a:cs typeface="Verdana"/>
              </a:rPr>
              <a:t>L</a:t>
            </a:r>
            <a:r>
              <a:rPr sz="5500" b="0" spc="130" dirty="0">
                <a:solidFill>
                  <a:srgbClr val="FFBD58"/>
                </a:solidFill>
                <a:latin typeface="Verdana"/>
                <a:cs typeface="Verdana"/>
              </a:rPr>
              <a:t>U</a:t>
            </a:r>
            <a:r>
              <a:rPr sz="5500" b="0" spc="180" dirty="0">
                <a:solidFill>
                  <a:srgbClr val="FFBD58"/>
                </a:solidFill>
                <a:latin typeface="Verdana"/>
                <a:cs typeface="Verdana"/>
              </a:rPr>
              <a:t>S</a:t>
            </a:r>
            <a:r>
              <a:rPr sz="5500" b="0" spc="265" dirty="0">
                <a:solidFill>
                  <a:srgbClr val="FFBD58"/>
                </a:solidFill>
                <a:latin typeface="Verdana"/>
                <a:cs typeface="Verdana"/>
              </a:rPr>
              <a:t>T</a:t>
            </a:r>
            <a:r>
              <a:rPr sz="5500" b="0" spc="-680" dirty="0">
                <a:solidFill>
                  <a:srgbClr val="FFBD58"/>
                </a:solidFill>
                <a:latin typeface="Verdana"/>
                <a:cs typeface="Verdana"/>
              </a:rPr>
              <a:t>I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-40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495998"/>
            <a:ext cx="18312130" cy="4645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95"/>
              </a:spcBef>
            </a:pP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Remember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7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dirty="0">
                <a:solidFill>
                  <a:srgbClr val="FFFFFF"/>
                </a:solidFill>
                <a:latin typeface="Verdana"/>
                <a:cs typeface="Verdana"/>
              </a:rPr>
              <a:t>stock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inherently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uncertain, </a:t>
            </a:r>
            <a:r>
              <a:rPr sz="5000" spc="-17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guarantee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55" dirty="0">
                <a:solidFill>
                  <a:srgbClr val="FFFFFF"/>
                </a:solidFill>
                <a:latin typeface="Verdana"/>
                <a:cs typeface="Verdana"/>
              </a:rPr>
              <a:t>results.</a:t>
            </a:r>
            <a:endParaRPr sz="5000">
              <a:latin typeface="Verdana"/>
              <a:cs typeface="Verdana"/>
            </a:endParaRPr>
          </a:p>
          <a:p>
            <a:pPr marL="12700" marR="1310640">
              <a:lnSpc>
                <a:spcPct val="121200"/>
              </a:lnSpc>
              <a:spcBef>
                <a:spcPts val="5"/>
              </a:spcBef>
            </a:pPr>
            <a:r>
              <a:rPr sz="5000" spc="-445" dirty="0">
                <a:solidFill>
                  <a:srgbClr val="FFFFFF"/>
                </a:solidFill>
                <a:latin typeface="Verdana"/>
                <a:cs typeface="Verdana"/>
              </a:rPr>
              <a:t>It's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essential </a:t>
            </a:r>
            <a:r>
              <a:rPr sz="5000" spc="-8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5000" spc="-100" dirty="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5000" spc="-45" dirty="0">
                <a:solidFill>
                  <a:srgbClr val="FFFFFF"/>
                </a:solidFill>
                <a:latin typeface="Verdana"/>
                <a:cs typeface="Verdana"/>
              </a:rPr>
              <a:t>solid 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markets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70" dirty="0">
                <a:solidFill>
                  <a:srgbClr val="FFFFFF"/>
                </a:solidFill>
                <a:latin typeface="Verdana"/>
                <a:cs typeface="Verdana"/>
              </a:rPr>
              <a:t>dose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5000" spc="-17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caution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5546" y="1117625"/>
            <a:ext cx="494728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20" dirty="0">
                <a:solidFill>
                  <a:srgbClr val="000000"/>
                </a:solidFill>
              </a:rPr>
              <a:t>STOCK</a:t>
            </a:r>
            <a:r>
              <a:rPr sz="2700" spc="-60" dirty="0">
                <a:solidFill>
                  <a:srgbClr val="000000"/>
                </a:solidFill>
              </a:rPr>
              <a:t> </a:t>
            </a:r>
            <a:r>
              <a:rPr sz="2700" spc="-15" dirty="0">
                <a:solidFill>
                  <a:srgbClr val="000000"/>
                </a:solidFill>
              </a:rPr>
              <a:t>PRICE</a:t>
            </a:r>
            <a:r>
              <a:rPr sz="2700" spc="-55" dirty="0">
                <a:solidFill>
                  <a:srgbClr val="000000"/>
                </a:solidFill>
              </a:rPr>
              <a:t> </a:t>
            </a:r>
            <a:r>
              <a:rPr sz="2700" spc="25" dirty="0">
                <a:solidFill>
                  <a:srgbClr val="000000"/>
                </a:solidFill>
              </a:rPr>
              <a:t>PRETUCTIONT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4469174"/>
              <a:ext cx="191791" cy="19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5081079"/>
              <a:ext cx="191791" cy="191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5692984"/>
              <a:ext cx="191791" cy="191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304889"/>
              <a:ext cx="191791" cy="1917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916794"/>
              <a:ext cx="191791" cy="191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7528698"/>
              <a:ext cx="191791" cy="1917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140603"/>
              <a:ext cx="191791" cy="1917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752508"/>
              <a:ext cx="191791" cy="191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9364413"/>
              <a:ext cx="191791" cy="1917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81482" y="4176551"/>
            <a:ext cx="7264400" cy="5596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820"/>
              </a:lnSpc>
              <a:spcBef>
                <a:spcPts val="675"/>
              </a:spcBef>
            </a:pP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00" dirty="0">
                <a:solidFill>
                  <a:srgbClr val="FFBD58"/>
                </a:solidFill>
                <a:latin typeface="Verdana"/>
                <a:cs typeface="Verdana"/>
              </a:rPr>
              <a:t>COLLECTION, </a:t>
            </a:r>
            <a:r>
              <a:rPr sz="4400" spc="10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20" dirty="0">
                <a:solidFill>
                  <a:srgbClr val="FFBD58"/>
                </a:solidFill>
                <a:latin typeface="Verdana"/>
                <a:cs typeface="Verdana"/>
              </a:rPr>
              <a:t>PREPROCESSING,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FEATURE </a:t>
            </a:r>
            <a:r>
              <a:rPr sz="4400" spc="-5" dirty="0">
                <a:solidFill>
                  <a:srgbClr val="FFBD58"/>
                </a:solidFill>
                <a:latin typeface="Verdana"/>
                <a:cs typeface="Verdana"/>
              </a:rPr>
              <a:t>ENGINEERING,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5" dirty="0">
                <a:solidFill>
                  <a:srgbClr val="FFBD58"/>
                </a:solidFill>
                <a:latin typeface="Verdana"/>
                <a:cs typeface="Verdana"/>
              </a:rPr>
              <a:t>MODEL </a:t>
            </a:r>
            <a:r>
              <a:rPr sz="4400" spc="55" dirty="0">
                <a:solidFill>
                  <a:srgbClr val="FFBD58"/>
                </a:solidFill>
                <a:latin typeface="Verdana"/>
                <a:cs typeface="Verdana"/>
              </a:rPr>
              <a:t>SELECTION, </a:t>
            </a:r>
            <a:r>
              <a:rPr sz="4400" spc="6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FFBD58"/>
                </a:solidFill>
                <a:latin typeface="Verdana"/>
                <a:cs typeface="Verdana"/>
              </a:rPr>
              <a:t>TRAINING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AND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30" dirty="0">
                <a:solidFill>
                  <a:srgbClr val="FFBD58"/>
                </a:solidFill>
                <a:latin typeface="Verdana"/>
                <a:cs typeface="Verdana"/>
              </a:rPr>
              <a:t>TESTING, </a:t>
            </a:r>
            <a:r>
              <a:rPr sz="4400" spc="-153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65" dirty="0">
                <a:solidFill>
                  <a:srgbClr val="FFBD58"/>
                </a:solidFill>
                <a:latin typeface="Verdana"/>
                <a:cs typeface="Verdana"/>
              </a:rPr>
              <a:t>EVALUATION,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FFBD58"/>
                </a:solidFill>
                <a:latin typeface="Verdana"/>
                <a:cs typeface="Verdana"/>
              </a:rPr>
              <a:t>VISUALIZATION, </a:t>
            </a:r>
            <a:r>
              <a:rPr sz="4400" spc="-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" dirty="0">
                <a:solidFill>
                  <a:srgbClr val="FFBD58"/>
                </a:solidFill>
                <a:latin typeface="Verdana"/>
                <a:cs typeface="Verdana"/>
              </a:rPr>
              <a:t>OPTIMIZATION, </a:t>
            </a:r>
            <a:r>
              <a:rPr sz="4400" spc="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DEPLOYMEN.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Table</a:t>
            </a:r>
            <a:r>
              <a:rPr spc="285" dirty="0"/>
              <a:t> </a:t>
            </a:r>
            <a:r>
              <a:rPr spc="-55" dirty="0"/>
              <a:t>oF</a:t>
            </a:r>
          </a:p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sz="7700" spc="450" dirty="0"/>
              <a:t>C</a:t>
            </a:r>
            <a:r>
              <a:rPr sz="7700" spc="-530" dirty="0"/>
              <a:t> </a:t>
            </a:r>
            <a:r>
              <a:rPr sz="7700" spc="210" dirty="0"/>
              <a:t>O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25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-114" dirty="0"/>
              <a:t>E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30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10" dirty="0"/>
              <a:t>S</a:t>
            </a:r>
            <a:endParaRPr sz="7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769" y="661556"/>
            <a:ext cx="8738870" cy="1309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b="0" spc="85" dirty="0">
                <a:latin typeface="Verdana"/>
                <a:cs typeface="Verdana"/>
              </a:rPr>
              <a:t>INTRODUCTION</a:t>
            </a:r>
            <a:endParaRPr sz="8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28" y="3384975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53" y="6709199"/>
            <a:ext cx="161924" cy="1619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7313" y="2925952"/>
            <a:ext cx="17202150" cy="621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080" algn="just">
              <a:lnSpc>
                <a:spcPct val="122300"/>
              </a:lnSpc>
              <a:spcBef>
                <a:spcPts val="95"/>
              </a:spcBef>
            </a:pPr>
            <a:r>
              <a:rPr sz="4550" spc="-75" dirty="0">
                <a:solidFill>
                  <a:srgbClr val="FFFFFF"/>
                </a:solidFill>
                <a:latin typeface="Verdana"/>
                <a:cs typeface="Verdana"/>
              </a:rPr>
              <a:t>LStock 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market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 </a:t>
            </a:r>
            <a:r>
              <a:rPr sz="4550" spc="-1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3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250" dirty="0">
                <a:solidFill>
                  <a:srgbClr val="FFFFFF"/>
                </a:solidFill>
                <a:latin typeface="Verdana"/>
                <a:cs typeface="Verdana"/>
              </a:rPr>
              <a:t>trying </a:t>
            </a:r>
            <a:r>
              <a:rPr sz="4550" spc="-7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determine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1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04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company 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4550" spc="-160" dirty="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sz="4550" spc="-235" dirty="0">
                <a:solidFill>
                  <a:srgbClr val="FFFFFF"/>
                </a:solidFill>
                <a:latin typeface="Verdana"/>
                <a:cs typeface="Verdana"/>
              </a:rPr>
              <a:t>instrument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4" dirty="0">
                <a:solidFill>
                  <a:srgbClr val="FFFFFF"/>
                </a:solidFill>
                <a:latin typeface="Verdana"/>
                <a:cs typeface="Verdana"/>
              </a:rPr>
              <a:t>traded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45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6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exchange.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5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45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4550" spc="-60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455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550">
              <a:latin typeface="Verdana"/>
              <a:cs typeface="Verdana"/>
            </a:endParaRPr>
          </a:p>
          <a:p>
            <a:pPr marL="12700" marR="5080" indent="293370" algn="just">
              <a:lnSpc>
                <a:spcPct val="121700"/>
              </a:lnSpc>
              <a:spcBef>
                <a:spcPts val="140"/>
              </a:spcBef>
            </a:pP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Hypothesis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10" dirty="0">
                <a:solidFill>
                  <a:srgbClr val="FFFFFF"/>
                </a:solidFill>
                <a:latin typeface="Verdana"/>
                <a:cs typeface="Verdana"/>
              </a:rPr>
              <a:t>(EMH)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another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Random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Walk </a:t>
            </a:r>
            <a:r>
              <a:rPr sz="3750" spc="-1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35" dirty="0">
                <a:solidFill>
                  <a:srgbClr val="FFFFFF"/>
                </a:solidFill>
                <a:latin typeface="Verdana"/>
                <a:cs typeface="Verdana"/>
              </a:rPr>
              <a:t>Theory.</a:t>
            </a:r>
            <a:r>
              <a:rPr sz="37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70" dirty="0">
                <a:solidFill>
                  <a:srgbClr val="FFFFFF"/>
                </a:solidFill>
                <a:latin typeface="Verdana"/>
                <a:cs typeface="Verdana"/>
              </a:rPr>
              <a:t>theory:</a:t>
            </a:r>
            <a:r>
              <a:rPr sz="37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45" dirty="0">
                <a:solidFill>
                  <a:srgbClr val="FFFFFF"/>
                </a:solidFill>
                <a:latin typeface="Verdana"/>
                <a:cs typeface="Verdana"/>
              </a:rPr>
              <a:t>theory</a:t>
            </a:r>
            <a:r>
              <a:rPr sz="37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assumes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7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7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impossible to predict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don't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depend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past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0" dirty="0">
                <a:solidFill>
                  <a:srgbClr val="FFFFFF"/>
                </a:solidFill>
                <a:latin typeface="Verdana"/>
                <a:cs typeface="Verdana"/>
              </a:rPr>
              <a:t>stock.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02" y="1410676"/>
            <a:ext cx="17954196" cy="88064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5858" y="158782"/>
            <a:ext cx="61353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20" dirty="0">
                <a:solidFill>
                  <a:srgbClr val="3C18A2"/>
                </a:solidFill>
                <a:latin typeface="Verdana"/>
                <a:cs typeface="Verdana"/>
              </a:rPr>
              <a:t>Data</a:t>
            </a:r>
            <a:r>
              <a:rPr sz="5500" b="0" spc="285" dirty="0">
                <a:solidFill>
                  <a:srgbClr val="3C18A2"/>
                </a:solidFill>
                <a:latin typeface="Verdana"/>
                <a:cs typeface="Verdana"/>
              </a:rPr>
              <a:t> </a:t>
            </a:r>
            <a:r>
              <a:rPr sz="5500" b="0" spc="425" dirty="0">
                <a:solidFill>
                  <a:srgbClr val="3C18A2"/>
                </a:solidFill>
                <a:latin typeface="Verdana"/>
                <a:cs typeface="Verdana"/>
              </a:rPr>
              <a:t>Collection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102" y="1496304"/>
            <a:ext cx="14970760" cy="5425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300"/>
              </a:lnSpc>
              <a:spcBef>
                <a:spcPts val="114"/>
              </a:spcBef>
            </a:pPr>
            <a:r>
              <a:rPr sz="6350" b="1" spc="635" dirty="0">
                <a:solidFill>
                  <a:srgbClr val="FFFFFF"/>
                </a:solidFill>
                <a:latin typeface="Trebuchet MS"/>
                <a:cs typeface="Trebuchet MS"/>
              </a:rPr>
              <a:t>Gather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35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endParaRPr sz="6350">
              <a:latin typeface="Trebuchet MS"/>
              <a:cs typeface="Trebuchet MS"/>
            </a:endParaRPr>
          </a:p>
          <a:p>
            <a:pPr marL="12700" marR="5080">
              <a:lnSpc>
                <a:spcPts val="6970"/>
              </a:lnSpc>
              <a:spcBef>
                <a:spcPts val="455"/>
              </a:spcBef>
            </a:pPr>
            <a:r>
              <a:rPr sz="6350" b="1" spc="29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7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90" dirty="0">
                <a:solidFill>
                  <a:srgbClr val="FFFFFF"/>
                </a:solidFill>
                <a:latin typeface="Trebuchet MS"/>
                <a:cs typeface="Trebuchet MS"/>
              </a:rPr>
              <a:t>prices,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220" dirty="0">
                <a:solidFill>
                  <a:srgbClr val="FFFFFF"/>
                </a:solidFill>
                <a:latin typeface="Trebuchet MS"/>
                <a:cs typeface="Trebuchet MS"/>
              </a:rPr>
              <a:t>volume,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350" b="1" spc="-1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0" dirty="0">
                <a:solidFill>
                  <a:srgbClr val="FFFFFF"/>
                </a:solidFill>
                <a:latin typeface="Trebuchet MS"/>
                <a:cs typeface="Trebuchet MS"/>
              </a:rPr>
              <a:t>relevant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450" dirty="0">
                <a:solidFill>
                  <a:srgbClr val="FFFFFF"/>
                </a:solidFill>
                <a:latin typeface="Trebuchet MS"/>
                <a:cs typeface="Trebuchet MS"/>
              </a:rPr>
              <a:t>indicators. </a:t>
            </a:r>
            <a:r>
              <a:rPr sz="6350" b="1" spc="27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6350" b="1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6350" b="1" spc="430" dirty="0">
                <a:solidFill>
                  <a:srgbClr val="FFFFFF"/>
                </a:solidFill>
                <a:latin typeface="Trebuchet MS"/>
                <a:cs typeface="Trebuchet MS"/>
              </a:rPr>
              <a:t>obtain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6350" b="1" spc="5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6350" b="1" spc="52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6350" b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5" dirty="0">
                <a:solidFill>
                  <a:srgbClr val="FFFFFF"/>
                </a:solidFill>
                <a:latin typeface="Trebuchet MS"/>
                <a:cs typeface="Trebuchet MS"/>
              </a:rPr>
              <a:t>sources, </a:t>
            </a:r>
            <a:r>
              <a:rPr sz="6350" b="1" spc="37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64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6350" b="1" spc="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95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endParaRPr sz="6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381" y="386715"/>
            <a:ext cx="15537815" cy="563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0245">
              <a:lnSpc>
                <a:spcPct val="100000"/>
              </a:lnSpc>
              <a:spcBef>
                <a:spcPts val="105"/>
              </a:spcBef>
            </a:pPr>
            <a:r>
              <a:rPr sz="5500" b="1" spc="660" dirty="0">
                <a:latin typeface="Trebuchet MS"/>
                <a:cs typeface="Trebuchet MS"/>
              </a:rPr>
              <a:t>Data</a:t>
            </a:r>
            <a:r>
              <a:rPr sz="5500" b="1" spc="270" dirty="0">
                <a:latin typeface="Trebuchet MS"/>
                <a:cs typeface="Trebuchet MS"/>
              </a:rPr>
              <a:t> </a:t>
            </a:r>
            <a:r>
              <a:rPr sz="5500" b="1" spc="495" dirty="0">
                <a:latin typeface="Trebuchet MS"/>
                <a:cs typeface="Trebuchet MS"/>
              </a:rPr>
              <a:t>Preprocessing</a:t>
            </a:r>
            <a:endParaRPr sz="5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21600"/>
              </a:lnSpc>
            </a:pPr>
            <a:r>
              <a:rPr sz="5500" spc="1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5"/>
            <a:ext cx="18288000" cy="10078720"/>
          </a:xfrm>
          <a:custGeom>
            <a:avLst/>
            <a:gdLst/>
            <a:ahLst/>
            <a:cxnLst/>
            <a:rect l="l" t="t" r="r" b="b"/>
            <a:pathLst>
              <a:path w="18288000" h="10078720">
                <a:moveTo>
                  <a:pt x="0" y="0"/>
                </a:moveTo>
                <a:lnTo>
                  <a:pt x="18288001" y="0"/>
                </a:lnTo>
                <a:lnTo>
                  <a:pt x="18288001" y="10078540"/>
                </a:lnTo>
                <a:lnTo>
                  <a:pt x="0" y="1007854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700" y="1892713"/>
            <a:ext cx="1794573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5200" spc="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2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5200" spc="-21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accurate </a:t>
            </a:r>
            <a:r>
              <a:rPr sz="5200" spc="-130" dirty="0">
                <a:solidFill>
                  <a:srgbClr val="FFFFFF"/>
                </a:solidFill>
                <a:latin typeface="Verdana"/>
                <a:cs typeface="Verdana"/>
              </a:rPr>
              <a:t>predictions. </a:t>
            </a:r>
            <a:r>
              <a:rPr sz="5200" spc="-2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5200" spc="-95" dirty="0">
                <a:solidFill>
                  <a:srgbClr val="FFFFFF"/>
                </a:solidFill>
                <a:latin typeface="Verdana"/>
                <a:cs typeface="Verdana"/>
              </a:rPr>
              <a:t>technical </a:t>
            </a:r>
            <a:r>
              <a:rPr sz="5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5" dirty="0">
                <a:solidFill>
                  <a:srgbClr val="FFFFFF"/>
                </a:solidFill>
                <a:latin typeface="Verdana"/>
                <a:cs typeface="Verdana"/>
              </a:rPr>
              <a:t>indicators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3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0" dirty="0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0" dirty="0">
                <a:solidFill>
                  <a:srgbClr val="FFFFFF"/>
                </a:solidFill>
                <a:latin typeface="Verdana"/>
                <a:cs typeface="Verdana"/>
              </a:rPr>
              <a:t>averages,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35" dirty="0">
                <a:solidFill>
                  <a:srgbClr val="FFFFFF"/>
                </a:solidFill>
                <a:latin typeface="Verdana"/>
                <a:cs typeface="Verdana"/>
              </a:rPr>
              <a:t>RSI),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9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10" dirty="0">
                <a:solidFill>
                  <a:srgbClr val="FFFFFF"/>
                </a:solidFill>
                <a:latin typeface="Verdana"/>
                <a:cs typeface="Verdana"/>
              </a:rPr>
              <a:t>scores, </a:t>
            </a:r>
            <a:r>
              <a:rPr sz="5200" spc="-18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3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5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6030" y="646739"/>
            <a:ext cx="8133715" cy="937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475" dirty="0">
                <a:solidFill>
                  <a:srgbClr val="FFBD58"/>
                </a:solidFill>
              </a:rPr>
              <a:t>Feature</a:t>
            </a:r>
            <a:r>
              <a:rPr sz="5950" spc="415" dirty="0">
                <a:solidFill>
                  <a:srgbClr val="FFBD58"/>
                </a:solidFill>
              </a:rPr>
              <a:t> </a:t>
            </a:r>
            <a:r>
              <a:rPr sz="5950" spc="220" dirty="0">
                <a:solidFill>
                  <a:srgbClr val="FFBD58"/>
                </a:solidFill>
              </a:rPr>
              <a:t>Engineering</a:t>
            </a:r>
            <a:endParaRPr sz="5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054" y="0"/>
            <a:ext cx="18106390" cy="10287000"/>
          </a:xfrm>
          <a:custGeom>
            <a:avLst/>
            <a:gdLst/>
            <a:ahLst/>
            <a:cxnLst/>
            <a:rect l="l" t="t" r="r" b="b"/>
            <a:pathLst>
              <a:path w="18106390" h="10287000">
                <a:moveTo>
                  <a:pt x="18105944" y="10286980"/>
                </a:moveTo>
                <a:lnTo>
                  <a:pt x="0" y="10286980"/>
                </a:lnTo>
                <a:lnTo>
                  <a:pt x="0" y="0"/>
                </a:lnTo>
                <a:lnTo>
                  <a:pt x="18105944" y="0"/>
                </a:lnTo>
                <a:lnTo>
                  <a:pt x="18105944" y="1028698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4189" y="158780"/>
            <a:ext cx="70142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16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5500" b="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b="0" spc="90" dirty="0">
                <a:solidFill>
                  <a:srgbClr val="FFFFFF"/>
                </a:solidFill>
                <a:latin typeface="Verdana"/>
                <a:cs typeface="Verdana"/>
              </a:rPr>
              <a:t>SELECTION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373" y="1547658"/>
            <a:ext cx="17966690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5"/>
              </a:spcBef>
            </a:pPr>
            <a:r>
              <a:rPr sz="600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3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  <a:p>
            <a:pPr marL="12700" marR="2052320">
              <a:lnSpc>
                <a:spcPts val="8780"/>
              </a:lnSpc>
              <a:spcBef>
                <a:spcPts val="355"/>
              </a:spcBef>
            </a:pPr>
            <a:r>
              <a:rPr sz="6000" spc="-180" dirty="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4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65" dirty="0">
                <a:solidFill>
                  <a:srgbClr val="FFFFFF"/>
                </a:solidFill>
                <a:latin typeface="Verdana"/>
                <a:cs typeface="Verdana"/>
              </a:rPr>
              <a:t>ARIMA,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Verdana"/>
                <a:cs typeface="Verdana"/>
              </a:rPr>
              <a:t>LSTM,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6000" spc="-20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" y="0"/>
            <a:ext cx="18103850" cy="10074910"/>
          </a:xfrm>
          <a:custGeom>
            <a:avLst/>
            <a:gdLst/>
            <a:ahLst/>
            <a:cxnLst/>
            <a:rect l="l" t="t" r="r" b="b"/>
            <a:pathLst>
              <a:path w="18103850" h="10074910">
                <a:moveTo>
                  <a:pt x="0" y="0"/>
                </a:moveTo>
                <a:lnTo>
                  <a:pt x="18103553" y="0"/>
                </a:lnTo>
                <a:lnTo>
                  <a:pt x="18103553" y="10074560"/>
                </a:lnTo>
                <a:lnTo>
                  <a:pt x="0" y="1007456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3926" y="582057"/>
            <a:ext cx="879411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532E20"/>
                </a:solidFill>
                <a:latin typeface="Verdana"/>
                <a:cs typeface="Verdana"/>
              </a:rPr>
              <a:t>TRAINING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0" dirty="0">
                <a:solidFill>
                  <a:srgbClr val="532E20"/>
                </a:solidFill>
                <a:latin typeface="Verdana"/>
                <a:cs typeface="Verdana"/>
              </a:rPr>
              <a:t>AND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5" dirty="0">
                <a:solidFill>
                  <a:srgbClr val="532E20"/>
                </a:solidFill>
                <a:latin typeface="Verdana"/>
                <a:cs typeface="Verdana"/>
              </a:rPr>
              <a:t>TESTING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860" y="1824215"/>
            <a:ext cx="1724914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Split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5000" spc="-275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5000" spc="-1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5000" spc="-130" dirty="0">
                <a:solidFill>
                  <a:srgbClr val="FFFFFF"/>
                </a:solidFill>
                <a:latin typeface="Verdana"/>
                <a:cs typeface="Verdana"/>
              </a:rPr>
              <a:t>testing 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sets.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Train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sses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688" y="158782"/>
            <a:ext cx="47218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95" dirty="0">
                <a:solidFill>
                  <a:srgbClr val="C4376D"/>
                </a:solidFill>
                <a:latin typeface="Verdana"/>
                <a:cs typeface="Verdana"/>
              </a:rPr>
              <a:t>EVALUATION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283579"/>
            <a:ext cx="17959070" cy="464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21200"/>
              </a:lnSpc>
              <a:spcBef>
                <a:spcPts val="100"/>
              </a:spcBef>
            </a:pP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3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5000" spc="-2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0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6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8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000" spc="-7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profitability.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454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AppliedData Sience</vt:lpstr>
      <vt:lpstr>Slide 2</vt:lpstr>
      <vt:lpstr>INTRODUCTION</vt:lpstr>
      <vt:lpstr>Data Collection</vt:lpstr>
      <vt:lpstr>Slide 5</vt:lpstr>
      <vt:lpstr>Feature Engineering</vt:lpstr>
      <vt:lpstr>MODEL SELECTION</vt:lpstr>
      <vt:lpstr>Slide 8</vt:lpstr>
      <vt:lpstr>EVALUATION</vt:lpstr>
      <vt:lpstr>Slide 10</vt:lpstr>
      <vt:lpstr>Optimization</vt:lpstr>
      <vt:lpstr>Slide 12</vt:lpstr>
      <vt:lpstr>CONCLUSTION</vt:lpstr>
      <vt:lpstr>STOCK PRICE PRETUCTIONT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Sindhu Sindhu</dc:creator>
  <cp:keywords>DAFxV6eBDXY,BAFiZMjhoZE</cp:keywords>
  <cp:lastModifiedBy>MECH</cp:lastModifiedBy>
  <cp:revision>1</cp:revision>
  <dcterms:created xsi:type="dcterms:W3CDTF">2023-10-16T09:46:28Z</dcterms:created>
  <dcterms:modified xsi:type="dcterms:W3CDTF">2023-10-16T09:48:50Z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2023-10-16T00:00:00Z</vt:filetime>
  </property>
</Properties>
</file>